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9EBC"/>
    <a:srgbClr val="F15B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E28F9666-FAC1-7A9E-B8EB-FB0FE1F90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AB2FC2ED-E82D-1E32-97E6-74DA740961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4CE88AD2-FE1F-62B7-EF93-BE60440E11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60676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86" y="2004343"/>
            <a:ext cx="793890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Тема: «Педагогический приём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Лови ошибку!» как средство формирования критического мышления младших школьников»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957936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Сиятелева Екатерина Дмитриевна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algn="just">
              <a:lnSpc>
                <a:spcPct val="70000"/>
              </a:lnSpc>
              <a:buSzPts val="1800"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начальных классов, МБОУ г. Красноармейск «Центр образования №1», </a:t>
            </a:r>
            <a:r>
              <a:rPr lang="ru-RU" sz="1800" b="1" i="1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г.о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 Пушкинский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0" y="500667"/>
            <a:ext cx="12192000" cy="945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>
                <a:solidFill>
                  <a:schemeClr val="accent5">
                    <a:lumMod val="50000"/>
                  </a:schemeClr>
                </a:solidFill>
              </a:rPr>
              <a:t>Введение</a:t>
            </a:r>
            <a:endParaRPr sz="37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533394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/>
              <a:t>Цель:</a:t>
            </a:r>
            <a:r>
              <a:rPr lang="ru-RU" dirty="0"/>
              <a:t> ознакомление с приёмом «Лови ошибку» и демонстрация эффективности его использования на уроках русского языка в начальной школе.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dirty="0"/>
          </a:p>
          <a:p>
            <a:pPr marL="114300" indent="0">
              <a:buNone/>
            </a:pPr>
            <a:r>
              <a:rPr lang="ru-RU" b="1" dirty="0"/>
              <a:t>Задачи:</a:t>
            </a:r>
            <a:r>
              <a:rPr lang="ru-RU" dirty="0"/>
              <a:t> 1. Раскрыть теоретическую основу приёма.</a:t>
            </a:r>
          </a:p>
          <a:p>
            <a:pPr marL="114300" indent="0">
              <a:buNone/>
            </a:pPr>
            <a:r>
              <a:rPr lang="ru-RU" dirty="0"/>
              <a:t>2. Представить практический опыт применения на уроке.</a:t>
            </a:r>
          </a:p>
          <a:p>
            <a:pPr marL="114300" indent="0">
              <a:buNone/>
            </a:pPr>
            <a:r>
              <a:rPr lang="ru-RU" dirty="0"/>
              <a:t>3. Проанализировать результаты и сложности использования.</a:t>
            </a:r>
          </a:p>
          <a:p>
            <a:pPr marL="114300" indent="0">
              <a:buNone/>
            </a:pPr>
            <a:r>
              <a:rPr lang="ru-RU" dirty="0"/>
              <a:t>4. Предложить варианты применения в разных типах уроков.</a:t>
            </a:r>
          </a:p>
          <a:p>
            <a:pPr marL="228600" lvl="0" indent="-50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179966" y="61851"/>
            <a:ext cx="7246838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>
                <a:solidFill>
                  <a:schemeClr val="accent5">
                    <a:lumMod val="50000"/>
                  </a:schemeClr>
                </a:solidFill>
              </a:rPr>
              <a:t>Описание приёма «Лови ошибку»</a:t>
            </a:r>
            <a:endParaRPr sz="37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0" y="1104710"/>
            <a:ext cx="12085163" cy="4648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         Ученики получают текст со специально допущенными ошибками, их необходимо отыскать и объяснить, как должно быть правильно. 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/>
              <a:t>Цель приёма: </a:t>
            </a:r>
            <a:r>
              <a:rPr lang="ru-RU" dirty="0"/>
              <a:t>формирование у учащихся умения критически анализировать информацию через поиск и исправление намеренно допущенных ошибок.</a:t>
            </a:r>
          </a:p>
          <a:p>
            <a:pPr marL="114300" indent="0">
              <a:buNone/>
            </a:pPr>
            <a:r>
              <a:rPr lang="ru-RU" b="1" dirty="0"/>
              <a:t>Приём формирует:</a:t>
            </a:r>
            <a:endParaRPr lang="ru-RU" dirty="0"/>
          </a:p>
          <a:p>
            <a:r>
              <a:rPr lang="ru-RU" dirty="0"/>
              <a:t>умение анализировать информацию;</a:t>
            </a:r>
          </a:p>
          <a:p>
            <a:r>
              <a:rPr lang="ru-RU" dirty="0"/>
              <a:t>умение применять знания в нестандартной ситуации;</a:t>
            </a:r>
          </a:p>
          <a:p>
            <a:r>
              <a:rPr lang="ru-RU" dirty="0"/>
              <a:t>умение критически оценивать полученную информацию;</a:t>
            </a:r>
          </a:p>
          <a:p>
            <a:r>
              <a:rPr lang="ru-RU" dirty="0"/>
              <a:t>навыки работы в группе и коммуникативные способности.</a:t>
            </a:r>
          </a:p>
          <a:p>
            <a:pPr marL="114300" indent="0" algn="ctr">
              <a:buNone/>
            </a:pPr>
            <a:r>
              <a:rPr lang="ru-RU" b="1" dirty="0"/>
              <a:t>Важно, чтобы задание содержало ошибки двух уровней:</a:t>
            </a:r>
            <a:endParaRPr lang="ru-RU" dirty="0"/>
          </a:p>
          <a:p>
            <a:pPr marL="114300" indent="0">
              <a:lnSpc>
                <a:spcPct val="100000"/>
              </a:lnSpc>
              <a:buNone/>
            </a:pPr>
            <a:endParaRPr lang="ru-RU" sz="2200"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6B3A3FB5-9E5D-48B0-DDFF-E2C93D6723BD}"/>
              </a:ext>
            </a:extLst>
          </p:cNvPr>
          <p:cNvSpPr/>
          <p:nvPr/>
        </p:nvSpPr>
        <p:spPr>
          <a:xfrm>
            <a:off x="3027576" y="5718519"/>
            <a:ext cx="1583703" cy="421267"/>
          </a:xfrm>
          <a:prstGeom prst="roundRect">
            <a:avLst/>
          </a:prstGeom>
          <a:solidFill>
            <a:srgbClr val="F15B4D"/>
          </a:solidFill>
          <a:ln>
            <a:solidFill>
              <a:srgbClr val="F15B4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Явные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C0EBFD1-85AD-B9D8-6309-F24954EF436E}"/>
              </a:ext>
            </a:extLst>
          </p:cNvPr>
          <p:cNvSpPr/>
          <p:nvPr/>
        </p:nvSpPr>
        <p:spPr>
          <a:xfrm>
            <a:off x="7527303" y="5712032"/>
            <a:ext cx="1583703" cy="421267"/>
          </a:xfrm>
          <a:prstGeom prst="roundRect">
            <a:avLst/>
          </a:prstGeom>
          <a:solidFill>
            <a:srgbClr val="939EBC"/>
          </a:solidFill>
          <a:ln>
            <a:solidFill>
              <a:srgbClr val="939E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ysClr val="windowText" lastClr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Неявные</a:t>
            </a: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4DCF02D4-4FFD-A86A-A286-5B85CCB81763}"/>
              </a:ext>
            </a:extLst>
          </p:cNvPr>
          <p:cNvCxnSpPr>
            <a:cxnSpLocks/>
            <a:stCxn id="107" idx="2"/>
          </p:cNvCxnSpPr>
          <p:nvPr/>
        </p:nvCxnSpPr>
        <p:spPr>
          <a:xfrm flipH="1">
            <a:off x="4637988" y="5753290"/>
            <a:ext cx="1404594" cy="175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E1F1893F-2F2D-6D4B-EF8E-3E451772884E}"/>
              </a:ext>
            </a:extLst>
          </p:cNvPr>
          <p:cNvCxnSpPr>
            <a:cxnSpLocks/>
            <a:stCxn id="107" idx="2"/>
          </p:cNvCxnSpPr>
          <p:nvPr/>
        </p:nvCxnSpPr>
        <p:spPr>
          <a:xfrm>
            <a:off x="6042582" y="5753290"/>
            <a:ext cx="1414020" cy="1693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D59C920-C0D7-7E29-5D67-98B7E9ECFB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21"/>
          <a:stretch>
            <a:fillRect/>
          </a:stretch>
        </p:blipFill>
        <p:spPr>
          <a:xfrm>
            <a:off x="9294829" y="2619069"/>
            <a:ext cx="2897171" cy="20189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60734" y="895547"/>
            <a:ext cx="11870528" cy="5066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2800" dirty="0"/>
              <a:t>      Русский язык, 4 класс, тема урока: «Безударные падежные окончания имён прилагательных во множественном числе. Закрепление»</a:t>
            </a:r>
            <a:br>
              <a:rPr lang="ru-RU" sz="2800" dirty="0"/>
            </a:br>
            <a:r>
              <a:rPr lang="ru-RU" sz="2800" dirty="0"/>
              <a:t>      </a:t>
            </a:r>
            <a:r>
              <a:rPr lang="ru-RU" sz="2800" b="1" dirty="0"/>
              <a:t>Тип урока:</a:t>
            </a:r>
            <a:r>
              <a:rPr lang="ru-RU" sz="2800" dirty="0"/>
              <a:t> урок комплексного применения знаний и умений</a:t>
            </a:r>
            <a:br>
              <a:rPr lang="ru-RU" sz="2800" dirty="0"/>
            </a:br>
            <a:r>
              <a:rPr lang="ru-RU" sz="2800" dirty="0"/>
              <a:t>      </a:t>
            </a:r>
            <a:r>
              <a:rPr lang="ru-RU" sz="2800" b="1" dirty="0"/>
              <a:t>Этап урока:</a:t>
            </a:r>
            <a:r>
              <a:rPr lang="ru-RU" sz="2800" dirty="0"/>
              <a:t> творческое применение и </a:t>
            </a:r>
            <a:br>
              <a:rPr lang="ru-RU" sz="2800" dirty="0"/>
            </a:br>
            <a:r>
              <a:rPr lang="ru-RU" sz="2800" dirty="0"/>
              <a:t>добывание знаний в новой ситуации (этап</a:t>
            </a:r>
            <a:br>
              <a:rPr lang="ru-RU" sz="2800" dirty="0"/>
            </a:br>
            <a:r>
              <a:rPr lang="ru-RU" sz="2800" dirty="0"/>
              <a:t>закрепления)</a:t>
            </a:r>
            <a:br>
              <a:rPr lang="ru-RU" sz="2800" dirty="0"/>
            </a:br>
            <a:r>
              <a:rPr lang="ru-RU" sz="2800" b="1" dirty="0"/>
              <a:t>Варианты применения приёма:</a:t>
            </a:r>
            <a:br>
              <a:rPr lang="ru-RU" sz="2800" dirty="0"/>
            </a:br>
            <a:r>
              <a:rPr lang="ru-RU" sz="2800" dirty="0"/>
              <a:t>      на этапе актуализации знаний — </a:t>
            </a:r>
            <a:br>
              <a:rPr lang="ru-RU" sz="2800" dirty="0"/>
            </a:br>
            <a:r>
              <a:rPr lang="ru-RU" sz="2800" dirty="0"/>
              <a:t>фронтальная форма;</a:t>
            </a:r>
            <a:br>
              <a:rPr lang="ru-RU" sz="2800" dirty="0"/>
            </a:br>
            <a:r>
              <a:rPr lang="ru-RU" sz="2800" dirty="0"/>
              <a:t>     на этапе закрепления — в групповой или </a:t>
            </a:r>
            <a:br>
              <a:rPr lang="ru-RU" sz="2800" dirty="0"/>
            </a:br>
            <a:r>
              <a:rPr lang="ru-RU" sz="2800" dirty="0"/>
              <a:t>парной работе с взаимопроверкой по шаблону;</a:t>
            </a:r>
            <a:br>
              <a:rPr lang="ru-RU" sz="2800" dirty="0"/>
            </a:br>
            <a:r>
              <a:rPr lang="ru-RU" sz="2800" dirty="0"/>
              <a:t>     на этапе рефлексии;</a:t>
            </a:r>
            <a:endParaRPr sz="2200" i="1" dirty="0"/>
          </a:p>
        </p:txBody>
      </p:sp>
      <p:sp>
        <p:nvSpPr>
          <p:cNvPr id="2" name="Google Shape;106;g3352f216e9d_0_0">
            <a:extLst>
              <a:ext uri="{FF2B5EF4-FFF2-40B4-BE49-F238E27FC236}">
                <a16:creationId xmlns:a16="http://schemas.microsoft.com/office/drawing/2014/main" id="{CB28E9EA-8B07-164A-CEC5-3C8DEF79D5D9}"/>
              </a:ext>
            </a:extLst>
          </p:cNvPr>
          <p:cNvSpPr txBox="1">
            <a:spLocks/>
          </p:cNvSpPr>
          <p:nvPr/>
        </p:nvSpPr>
        <p:spPr>
          <a:xfrm>
            <a:off x="2655027" y="471342"/>
            <a:ext cx="6881943" cy="566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Практическая значимость</a:t>
            </a:r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65D42D46-C827-026E-A6A7-8822B15FC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2721" y="2366127"/>
            <a:ext cx="4709279" cy="313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564894" y="-100468"/>
            <a:ext cx="6739362" cy="1074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700" b="1" dirty="0">
                <a:solidFill>
                  <a:schemeClr val="accent5">
                    <a:lumMod val="50000"/>
                  </a:schemeClr>
                </a:solidFill>
              </a:rPr>
              <a:t>Применение приёма на уроке</a:t>
            </a:r>
            <a:endParaRPr sz="37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03696" y="1042532"/>
            <a:ext cx="5373278" cy="504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ru-RU" sz="2800" dirty="0"/>
              <a:t>Ученики получили текст с намеренными ошибками. Нужно было их найти, исправить и объяснить. Работа проходила в группах по 4 человека. Задания трёх уровней сложности, каждая группа работала со своим уровнем. Ученики исправляли ошибки прямо на листах. Лидер группы подходит к учителю с работой, совместная проверка.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AD59B5E-7307-2D90-F457-973503DCD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974" y="2769740"/>
            <a:ext cx="4058923" cy="408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0F59D5-9B98-575D-D88F-AF9832E508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8102" y="1179529"/>
            <a:ext cx="5573898" cy="1485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7750AF3-6E2F-D056-BF61-8835EDBA0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811" y="2898743"/>
            <a:ext cx="2603189" cy="30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59CE00A1-B374-A265-3168-BBB4726C4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47C8616D-1472-705E-D0BD-2D3E6D3FA7A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05354" y="1138200"/>
            <a:ext cx="5373278" cy="504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ru-RU" sz="2800" dirty="0"/>
              <a:t>На этом же уроке я использовала ещё один вариант приёма - на этапе актуализации. Я показала детям анонимные сообщения учеников и предложила найти в них ошибки в обращении. Личностные УУД: мы говорили о том, почему грамотность важна даже в неформальном общении. Так учебная задача связалась с реальной жизнью.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1D98272A-C68E-2F3E-D0B2-2725FEB93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028" y="1458711"/>
            <a:ext cx="4801710" cy="133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2FB9A4EE-EC90-0CEF-CBB4-58D08DB70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804" y="2818614"/>
            <a:ext cx="4817934" cy="145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6847390F-0C5C-EEAD-ABE9-EB520C519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642" y="4276606"/>
            <a:ext cx="4817096" cy="120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117;p4">
            <a:extLst>
              <a:ext uri="{FF2B5EF4-FFF2-40B4-BE49-F238E27FC236}">
                <a16:creationId xmlns:a16="http://schemas.microsoft.com/office/drawing/2014/main" id="{F32B1198-2FA3-56C8-A63B-16E3ECF44ACB}"/>
              </a:ext>
            </a:extLst>
          </p:cNvPr>
          <p:cNvSpPr txBox="1">
            <a:spLocks/>
          </p:cNvSpPr>
          <p:nvPr/>
        </p:nvSpPr>
        <p:spPr>
          <a:xfrm>
            <a:off x="2564894" y="-100468"/>
            <a:ext cx="6739362" cy="1074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700" b="1">
                <a:solidFill>
                  <a:schemeClr val="accent5">
                    <a:lumMod val="50000"/>
                  </a:schemeClr>
                </a:solidFill>
              </a:rPr>
              <a:t>Применение приёма на уроке</a:t>
            </a:r>
            <a:endParaRPr lang="ru-RU" sz="37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538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216058"/>
            <a:ext cx="11835780" cy="4619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-457200">
              <a:spcBef>
                <a:spcPts val="0"/>
              </a:spcBef>
            </a:pPr>
            <a:r>
              <a:rPr lang="ru-RU" sz="2800" dirty="0"/>
              <a:t>    Плюсы приёма</a:t>
            </a:r>
            <a:r>
              <a:rPr lang="ru-RU" sz="2800" b="0" dirty="0"/>
              <a:t>: дети увлекаются поиском ошибок — это воспринимается как игра. Приём развивает критическое мышление: ученик не просто применяет правило, а анализирует, сомневается, доказывает. Групповая работа учит слушать, спорить и договариваться.</a:t>
            </a:r>
          </a:p>
          <a:p>
            <a:pPr marL="0" indent="-457200">
              <a:spcBef>
                <a:spcPts val="0"/>
              </a:spcBef>
            </a:pPr>
            <a:r>
              <a:rPr lang="ru-RU" sz="2800" dirty="0"/>
              <a:t>    Минусы приёма : </a:t>
            </a:r>
            <a:r>
              <a:rPr lang="ru-RU" sz="2800" b="0" dirty="0"/>
              <a:t>нельзя применять часто— теряется эффект новизны. Подготовка требует много времени: готовых материалов нет, тексты с ошибками приходится составлять вручную.</a:t>
            </a:r>
          </a:p>
          <a:p>
            <a:pPr marL="0" indent="-457200">
              <a:spcBef>
                <a:spcPts val="0"/>
              </a:spcBef>
            </a:pPr>
            <a:r>
              <a:rPr lang="ru-RU" sz="2800" dirty="0"/>
              <a:t>    Общий вывод:</a:t>
            </a:r>
            <a:r>
              <a:rPr lang="ru-RU" sz="2800" b="0" dirty="0"/>
              <a:t> несмотря на трудоёмкость, приём очень эффективен. Он не только помогает закрепить знания, но и формирует умение критически оценивать информацию.</a:t>
            </a:r>
            <a:endParaRPr sz="2800" dirty="0"/>
          </a:p>
        </p:txBody>
      </p:sp>
      <p:sp>
        <p:nvSpPr>
          <p:cNvPr id="2" name="Google Shape;117;p4">
            <a:extLst>
              <a:ext uri="{FF2B5EF4-FFF2-40B4-BE49-F238E27FC236}">
                <a16:creationId xmlns:a16="http://schemas.microsoft.com/office/drawing/2014/main" id="{05AFB0D8-BE4C-C565-5AB7-284C279593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" y="0"/>
            <a:ext cx="12192000" cy="1074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700" b="1" dirty="0">
                <a:solidFill>
                  <a:schemeClr val="accent5">
                    <a:lumMod val="50000"/>
                  </a:schemeClr>
                </a:solidFill>
              </a:rPr>
              <a:t>Заключение</a:t>
            </a:r>
            <a:endParaRPr sz="37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43C3D62B-BFC7-16C2-EAF4-391F8A0B1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87" b="97379" l="10000" r="90000">
                        <a14:foregroundMark x1="26800" y1="34207" x2="25200" y2="52425"/>
                        <a14:foregroundMark x1="25200" y1="52425" x2="17067" y2="70511"/>
                        <a14:foregroundMark x1="17067" y1="70511" x2="26133" y2="75885"/>
                        <a14:foregroundMark x1="26133" y1="75885" x2="35867" y2="74967"/>
                        <a14:foregroundMark x1="35867" y1="74967" x2="36800" y2="74181"/>
                        <a14:foregroundMark x1="14800" y1="73394" x2="14800" y2="73394"/>
                        <a14:foregroundMark x1="27467" y1="33290" x2="69733" y2="21232"/>
                        <a14:foregroundMark x1="50133" y1="3408" x2="47467" y2="9830"/>
                        <a14:foregroundMark x1="47467" y1="9830" x2="47867" y2="19790"/>
                        <a14:foregroundMark x1="45467" y1="6553" x2="53200" y2="4849"/>
                        <a14:foregroundMark x1="53200" y1="4849" x2="55067" y2="7733"/>
                        <a14:foregroundMark x1="35067" y1="95151" x2="49333" y2="95413"/>
                        <a14:foregroundMark x1="49333" y1="95413" x2="58800" y2="93185"/>
                        <a14:foregroundMark x1="58800" y1="93185" x2="61067" y2="91350"/>
                        <a14:foregroundMark x1="65600" y1="92529" x2="59333" y2="95937"/>
                        <a14:foregroundMark x1="59333" y1="95937" x2="52933" y2="97379"/>
                        <a14:foregroundMark x1="63067" y1="66972" x2="70667" y2="67104"/>
                        <a14:foregroundMark x1="70667" y1="67104" x2="83333" y2="66448"/>
                        <a14:foregroundMark x1="83600" y1="64482" x2="74400" y2="36566"/>
                        <a14:foregroundMark x1="70667" y1="34993" x2="63200" y2="62254"/>
                        <a14:foregroundMark x1="71200" y1="55308" x2="70400" y2="64089"/>
                        <a14:foregroundMark x1="27467" y1="48100" x2="30800" y2="744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926" y="4515439"/>
            <a:ext cx="2432147" cy="247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нак ''плюс'' 2">
            <a:extLst>
              <a:ext uri="{FF2B5EF4-FFF2-40B4-BE49-F238E27FC236}">
                <a16:creationId xmlns:a16="http://schemas.microsoft.com/office/drawing/2014/main" id="{50739EF9-692D-A58E-399F-5D7E8F97107B}"/>
              </a:ext>
            </a:extLst>
          </p:cNvPr>
          <p:cNvSpPr/>
          <p:nvPr/>
        </p:nvSpPr>
        <p:spPr>
          <a:xfrm>
            <a:off x="4345758" y="5156462"/>
            <a:ext cx="1131216" cy="1112363"/>
          </a:xfrm>
          <a:prstGeom prst="mathPl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нак ''минус'' 3">
            <a:extLst>
              <a:ext uri="{FF2B5EF4-FFF2-40B4-BE49-F238E27FC236}">
                <a16:creationId xmlns:a16="http://schemas.microsoft.com/office/drawing/2014/main" id="{B9BB3532-3EBA-533E-A6E0-2FADBF24D1E0}"/>
              </a:ext>
            </a:extLst>
          </p:cNvPr>
          <p:cNvSpPr/>
          <p:nvPr/>
        </p:nvSpPr>
        <p:spPr>
          <a:xfrm>
            <a:off x="6928701" y="5344998"/>
            <a:ext cx="1291472" cy="980388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505</Words>
  <Application>Microsoft Office PowerPoint</Application>
  <PresentationFormat>Широкоэкранный</PresentationFormat>
  <Paragraphs>36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1_Тема Office</vt:lpstr>
      <vt:lpstr>Презентация PowerPoint</vt:lpstr>
      <vt:lpstr>Введение</vt:lpstr>
      <vt:lpstr>Описание приёма «Лови ошибку»</vt:lpstr>
      <vt:lpstr>      Русский язык, 4 класс, тема урока: «Безударные падежные окончания имён прилагательных во множественном числе. Закрепление»       Тип урока: урок комплексного применения знаний и умений       Этап урока: творческое применение и  добывание знаний в новой ситуации (этап закрепления) Варианты применения приёма:       на этапе актуализации знаний —  фронтальная форма;      на этапе закрепления — в групповой или  парной работе с взаимопроверкой по шаблону;      на этапе рефлексии;</vt:lpstr>
      <vt:lpstr>Применение приёма на уроке</vt:lpstr>
      <vt:lpstr>Презентация PowerPoint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Екатерина Сиятелева</cp:lastModifiedBy>
  <cp:revision>3</cp:revision>
  <dcterms:created xsi:type="dcterms:W3CDTF">2024-01-14T08:39:34Z</dcterms:created>
  <dcterms:modified xsi:type="dcterms:W3CDTF">2026-03-21T17:43:35Z</dcterms:modified>
</cp:coreProperties>
</file>